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  <p:bold r:id="rId17"/>
    </p:embeddedFont>
    <p:embeddedFont>
      <p:font typeface="Anton" panose="020F0502020204030204" pitchFamily="2" charset="0"/>
      <p:regular r:id="rId18"/>
    </p:embeddedFont>
    <p:embeddedFont>
      <p:font typeface="Bebas Neue" panose="020F0502020204030204" pitchFamily="34" charset="0"/>
      <p:regular r:id="rId19"/>
    </p:embeddedFont>
    <p:embeddedFont>
      <p:font typeface="Kanit" panose="020B0604020202020204" charset="-34"/>
      <p:regular r:id="rId20"/>
      <p:bold r:id="rId21"/>
      <p:italic r:id="rId22"/>
      <p:boldItalic r:id="rId23"/>
    </p:embeddedFont>
    <p:embeddedFont>
      <p:font typeface="Kanit ExtraLight" panose="020B0604020202020204" charset="-34"/>
      <p:regular r:id="rId24"/>
      <p:bold r:id="rId25"/>
      <p:italic r:id="rId26"/>
      <p:boldItalic r:id="rId27"/>
    </p:embeddedFont>
    <p:embeddedFont>
      <p:font typeface="Kanit Medium" panose="020B0604020202020204" charset="-34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7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7810d08f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7810d08f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78e7737ee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78e7737ee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afd0f73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afd0f73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afd0f73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afd0f73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78e7737e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78e7737e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8e7737ee_0_7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78e7737ee_0_7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1d1816a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1d1816a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61d1816a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61d1816a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78e7737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78e7737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61d1816a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61d1816a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78e7737e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78e7737e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78e7737e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78e7737e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78e7737ee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78e7737ee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68525" y="1536550"/>
            <a:ext cx="4510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nton"/>
              <a:buNone/>
              <a:defRPr sz="5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68525" y="2410275"/>
            <a:ext cx="45108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2387700" y="1986000"/>
            <a:ext cx="43686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2387700" y="3069625"/>
            <a:ext cx="43686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72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32200" y="3654775"/>
            <a:ext cx="24846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2032200" y="3973726"/>
            <a:ext cx="24846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4826650" y="1937350"/>
            <a:ext cx="24846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4826638" y="2250125"/>
            <a:ext cx="24846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4826650" y="3654775"/>
            <a:ext cx="24846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4826638" y="3973726"/>
            <a:ext cx="24846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2032188" y="2250125"/>
            <a:ext cx="24846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32200" y="1937350"/>
            <a:ext cx="24846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2971500" y="1362475"/>
            <a:ext cx="606000" cy="606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2971500" y="3078825"/>
            <a:ext cx="606000" cy="606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5765950" y="1362475"/>
            <a:ext cx="606000" cy="606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5765950" y="3078825"/>
            <a:ext cx="606000" cy="606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grpSp>
        <p:nvGrpSpPr>
          <p:cNvPr id="63" name="Google Shape;63;p13"/>
          <p:cNvGrpSpPr/>
          <p:nvPr/>
        </p:nvGrpSpPr>
        <p:grpSpPr>
          <a:xfrm>
            <a:off x="-360650" y="1922175"/>
            <a:ext cx="1175400" cy="2605250"/>
            <a:chOff x="-360650" y="1922175"/>
            <a:chExt cx="1175400" cy="2605250"/>
          </a:xfrm>
        </p:grpSpPr>
        <p:sp>
          <p:nvSpPr>
            <p:cNvPr id="64" name="Google Shape;64;p13"/>
            <p:cNvSpPr/>
            <p:nvPr/>
          </p:nvSpPr>
          <p:spPr>
            <a:xfrm rot="5400000">
              <a:off x="-884300" y="259822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5400000">
              <a:off x="-1036700" y="282837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5151950" y="2188600"/>
            <a:ext cx="29349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72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714375" y="2860425"/>
            <a:ext cx="2483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2"/>
          </p:nvPr>
        </p:nvSpPr>
        <p:spPr>
          <a:xfrm>
            <a:off x="714375" y="3239250"/>
            <a:ext cx="2483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3"/>
          </p:nvPr>
        </p:nvSpPr>
        <p:spPr>
          <a:xfrm>
            <a:off x="3330100" y="3479075"/>
            <a:ext cx="24837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4"/>
          </p:nvPr>
        </p:nvSpPr>
        <p:spPr>
          <a:xfrm>
            <a:off x="5945850" y="3144400"/>
            <a:ext cx="24837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5"/>
          </p:nvPr>
        </p:nvSpPr>
        <p:spPr>
          <a:xfrm>
            <a:off x="3330100" y="3175575"/>
            <a:ext cx="2483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6"/>
          </p:nvPr>
        </p:nvSpPr>
        <p:spPr>
          <a:xfrm>
            <a:off x="5981550" y="2860425"/>
            <a:ext cx="25485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72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720000" y="224772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2"/>
          </p:nvPr>
        </p:nvSpPr>
        <p:spPr>
          <a:xfrm>
            <a:off x="3403800" y="224772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3"/>
          </p:nvPr>
        </p:nvSpPr>
        <p:spPr>
          <a:xfrm>
            <a:off x="6087600" y="224772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4"/>
          </p:nvPr>
        </p:nvSpPr>
        <p:spPr>
          <a:xfrm>
            <a:off x="720000" y="39811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5"/>
          </p:nvPr>
        </p:nvSpPr>
        <p:spPr>
          <a:xfrm>
            <a:off x="3403800" y="39811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6"/>
          </p:nvPr>
        </p:nvSpPr>
        <p:spPr>
          <a:xfrm>
            <a:off x="6087600" y="39811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7"/>
          </p:nvPr>
        </p:nvSpPr>
        <p:spPr>
          <a:xfrm>
            <a:off x="715100" y="2026500"/>
            <a:ext cx="2336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8"/>
          </p:nvPr>
        </p:nvSpPr>
        <p:spPr>
          <a:xfrm>
            <a:off x="3403800" y="2026500"/>
            <a:ext cx="2336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9"/>
          </p:nvPr>
        </p:nvSpPr>
        <p:spPr>
          <a:xfrm>
            <a:off x="6092500" y="2026500"/>
            <a:ext cx="2336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3"/>
          </p:nvPr>
        </p:nvSpPr>
        <p:spPr>
          <a:xfrm>
            <a:off x="715100" y="3761500"/>
            <a:ext cx="2336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4"/>
          </p:nvPr>
        </p:nvSpPr>
        <p:spPr>
          <a:xfrm>
            <a:off x="3403800" y="3761501"/>
            <a:ext cx="2336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5"/>
          </p:nvPr>
        </p:nvSpPr>
        <p:spPr>
          <a:xfrm>
            <a:off x="6092500" y="3761501"/>
            <a:ext cx="2336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72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2624388" y="1998963"/>
            <a:ext cx="3895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2624400" y="3492961"/>
            <a:ext cx="3895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hasCustomPrompt="1"/>
          </p:nvPr>
        </p:nvSpPr>
        <p:spPr>
          <a:xfrm>
            <a:off x="2624400" y="2801950"/>
            <a:ext cx="38952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3" hasCustomPrompt="1"/>
          </p:nvPr>
        </p:nvSpPr>
        <p:spPr>
          <a:xfrm>
            <a:off x="2624400" y="1308225"/>
            <a:ext cx="38952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ctrTitle"/>
          </p:nvPr>
        </p:nvSpPr>
        <p:spPr>
          <a:xfrm>
            <a:off x="2953050" y="1251563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2948100" y="2033945"/>
            <a:ext cx="4293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9" name="Google Shape;99;p18"/>
          <p:cNvGrpSpPr/>
          <p:nvPr/>
        </p:nvGrpSpPr>
        <p:grpSpPr>
          <a:xfrm>
            <a:off x="2297450" y="-1734850"/>
            <a:ext cx="2689800" cy="2689800"/>
            <a:chOff x="2297450" y="-1734850"/>
            <a:chExt cx="2689800" cy="2689800"/>
          </a:xfrm>
        </p:grpSpPr>
        <p:sp>
          <p:nvSpPr>
            <p:cNvPr id="100" name="Google Shape;100;p18"/>
            <p:cNvSpPr/>
            <p:nvPr/>
          </p:nvSpPr>
          <p:spPr>
            <a:xfrm>
              <a:off x="2297450" y="-1734850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2555000" y="-1477300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18"/>
          <p:cNvGrpSpPr/>
          <p:nvPr/>
        </p:nvGrpSpPr>
        <p:grpSpPr>
          <a:xfrm>
            <a:off x="7158375" y="4342038"/>
            <a:ext cx="2478643" cy="1056833"/>
            <a:chOff x="5376500" y="3729300"/>
            <a:chExt cx="2478643" cy="1056833"/>
          </a:xfrm>
        </p:grpSpPr>
        <p:sp>
          <p:nvSpPr>
            <p:cNvPr id="103" name="Google Shape;103;p18"/>
            <p:cNvSpPr/>
            <p:nvPr/>
          </p:nvSpPr>
          <p:spPr>
            <a:xfrm>
              <a:off x="5376500" y="3729300"/>
              <a:ext cx="2329200" cy="9198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5525943" y="3866333"/>
              <a:ext cx="2329200" cy="9198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8"/>
          <p:cNvSpPr txBox="1"/>
          <p:nvPr/>
        </p:nvSpPr>
        <p:spPr>
          <a:xfrm>
            <a:off x="2953050" y="35812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i="0" strike="noStrike" cap="none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rPr>
              <a:t>CREDITS:</a:t>
            </a:r>
            <a:r>
              <a:rPr lang="en" sz="1200" b="0" i="0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i="0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rPr>
              <a:t>This presentation template was created by</a:t>
            </a:r>
            <a:r>
              <a:rPr lang="en" sz="1200" b="0" i="0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i="0" strike="noStrike" cap="none">
                <a:solidFill>
                  <a:schemeClr val="lt1"/>
                </a:solidFill>
                <a:uFill>
                  <a:noFill/>
                </a:uFill>
                <a:latin typeface="Kanit Medium"/>
                <a:ea typeface="Kanit Medium"/>
                <a:cs typeface="Kanit Medium"/>
                <a:sym typeface="Kani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i="0" strike="noStrike" cap="none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rPr>
              <a:t>,</a:t>
            </a:r>
            <a:r>
              <a:rPr lang="en" sz="1200" b="0" i="0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i="0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rPr>
              <a:t>and includes icons by</a:t>
            </a:r>
            <a:r>
              <a:rPr lang="en" sz="1200" b="0" i="0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i="0" strike="noStrike" cap="none">
                <a:solidFill>
                  <a:schemeClr val="lt1"/>
                </a:solidFill>
                <a:uFill>
                  <a:noFill/>
                </a:uFill>
                <a:latin typeface="Kanit Medium"/>
                <a:ea typeface="Kanit Medium"/>
                <a:cs typeface="Kanit Medium"/>
                <a:sym typeface="Kani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en" sz="1200" i="0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rPr>
              <a:t>and infographics &amp; images by</a:t>
            </a:r>
            <a:r>
              <a:rPr lang="en" sz="1200" b="0" i="0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i="0" strike="noStrike" cap="none">
                <a:solidFill>
                  <a:schemeClr val="lt1"/>
                </a:solidFill>
                <a:uFill>
                  <a:noFill/>
                </a:uFill>
                <a:latin typeface="Kanit Medium"/>
                <a:ea typeface="Kanit Medium"/>
                <a:cs typeface="Kanit Medium"/>
                <a:sym typeface="Kani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i="0" strike="noStrike" cap="none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rPr>
              <a:t> </a:t>
            </a:r>
            <a:endParaRPr sz="1200" i="0" strike="noStrike" cap="none">
              <a:solidFill>
                <a:schemeClr val="lt1"/>
              </a:solidFill>
              <a:latin typeface="Kanit Medium"/>
              <a:ea typeface="Kanit Medium"/>
              <a:cs typeface="Kanit Medium"/>
              <a:sym typeface="Kanit Mediu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52350" y="2685063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152350" y="3471013"/>
            <a:ext cx="4839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649275" y="-211950"/>
            <a:ext cx="2605250" cy="1175400"/>
            <a:chOff x="649275" y="-52700"/>
            <a:chExt cx="2605250" cy="1175400"/>
          </a:xfrm>
        </p:grpSpPr>
        <p:sp>
          <p:nvSpPr>
            <p:cNvPr id="15" name="Google Shape;15;p3"/>
            <p:cNvSpPr/>
            <p:nvPr/>
          </p:nvSpPr>
          <p:spPr>
            <a:xfrm rot="10800000">
              <a:off x="879425" y="99700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 rot="10800000">
              <a:off x="649275" y="-52700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6827125" y="3446050"/>
            <a:ext cx="2689800" cy="2689800"/>
            <a:chOff x="5840400" y="1165350"/>
            <a:chExt cx="2689800" cy="2689800"/>
          </a:xfrm>
        </p:grpSpPr>
        <p:sp>
          <p:nvSpPr>
            <p:cNvPr id="18" name="Google Shape;18;p3"/>
            <p:cNvSpPr/>
            <p:nvPr/>
          </p:nvSpPr>
          <p:spPr>
            <a:xfrm>
              <a:off x="5840400" y="1165350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097950" y="1422900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060500" y="1590725"/>
            <a:ext cx="1023000" cy="1023600"/>
          </a:xfrm>
          <a:prstGeom prst="rect">
            <a:avLst/>
          </a:prstGeom>
          <a:gradFill>
            <a:gsLst>
              <a:gs pos="0">
                <a:srgbClr val="D52FC7"/>
              </a:gs>
              <a:gs pos="100000">
                <a:srgbClr val="1155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136650" y="1168575"/>
            <a:ext cx="5167500" cy="3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684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900525" y="2620550"/>
            <a:ext cx="254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900525" y="3020175"/>
            <a:ext cx="25485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4694975" y="2620550"/>
            <a:ext cx="254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694975" y="3020175"/>
            <a:ext cx="25485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72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72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304150" y="1432050"/>
            <a:ext cx="3734400" cy="23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045850" y="2072250"/>
            <a:ext cx="50523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721300" y="1627875"/>
            <a:ext cx="37014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381850" y="2421575"/>
            <a:ext cx="43803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9"/>
          <p:cNvGrpSpPr/>
          <p:nvPr/>
        </p:nvGrpSpPr>
        <p:grpSpPr>
          <a:xfrm rot="5400000">
            <a:off x="6896200" y="-944800"/>
            <a:ext cx="1175400" cy="2605250"/>
            <a:chOff x="-360650" y="1922175"/>
            <a:chExt cx="1175400" cy="2605250"/>
          </a:xfrm>
        </p:grpSpPr>
        <p:sp>
          <p:nvSpPr>
            <p:cNvPr id="41" name="Google Shape;41;p9"/>
            <p:cNvSpPr/>
            <p:nvPr/>
          </p:nvSpPr>
          <p:spPr>
            <a:xfrm rot="5400000">
              <a:off x="-884300" y="259822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9"/>
            <p:cNvSpPr/>
            <p:nvPr/>
          </p:nvSpPr>
          <p:spPr>
            <a:xfrm rot="5400000">
              <a:off x="-1036700" y="282837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396500" y="3960975"/>
            <a:ext cx="635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35000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sz="300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●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■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●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○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■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●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it ExtraLight"/>
              <a:buChar char="○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nit ExtraLight"/>
              <a:buChar char="■"/>
              <a:defRPr sz="1400" i="0" u="none" strike="noStrike" cap="none">
                <a:solidFill>
                  <a:schemeClr val="lt1"/>
                </a:solidFill>
                <a:latin typeface="Kanit ExtraLight"/>
                <a:ea typeface="Kanit ExtraLight"/>
                <a:cs typeface="Kanit ExtraLight"/>
                <a:sym typeface="Kani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hyperlink" Target="http://www.youtube.com/watch?v=9M9T7HbnDY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t="30208" b="29614"/>
          <a:stretch/>
        </p:blipFill>
        <p:spPr>
          <a:xfrm rot="5400000">
            <a:off x="-439421" y="1945838"/>
            <a:ext cx="3151800" cy="8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80356"/>
          <a:stretch/>
        </p:blipFill>
        <p:spPr>
          <a:xfrm>
            <a:off x="2996088" y="4172775"/>
            <a:ext cx="3151823" cy="4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l="56661" t="54618" r="22863" b="14214"/>
          <a:stretch/>
        </p:blipFill>
        <p:spPr>
          <a:xfrm>
            <a:off x="2736525" y="659150"/>
            <a:ext cx="291300" cy="29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5" name="Google Shape;115;p21"/>
          <p:cNvSpPr/>
          <p:nvPr/>
        </p:nvSpPr>
        <p:spPr>
          <a:xfrm>
            <a:off x="1072300" y="1542275"/>
            <a:ext cx="4646700" cy="1404300"/>
          </a:xfrm>
          <a:prstGeom prst="rect">
            <a:avLst/>
          </a:prstGeom>
          <a:solidFill>
            <a:srgbClr val="000000">
              <a:alpha val="7422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1168525" y="1536550"/>
            <a:ext cx="4510800" cy="10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Stellar Factor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1168525" y="2410275"/>
            <a:ext cx="45108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Stargate-inspired Algebra 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3727050" y="-1734850"/>
            <a:ext cx="2689800" cy="26898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3984600" y="-1477300"/>
            <a:ext cx="2174700" cy="2174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300525" y="4137050"/>
            <a:ext cx="2292900" cy="829800"/>
          </a:xfrm>
          <a:prstGeom prst="rect">
            <a:avLst/>
          </a:prstGeom>
          <a:solidFill>
            <a:srgbClr val="000000">
              <a:alpha val="7422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300525" y="4078975"/>
            <a:ext cx="229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Game Developed by:</a:t>
            </a:r>
            <a:endParaRPr sz="1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Kevin Hernandez</a:t>
            </a:r>
            <a:endParaRPr sz="8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Ana Jimenez</a:t>
            </a:r>
            <a:endParaRPr sz="8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Gustavo Pereira</a:t>
            </a:r>
            <a:endParaRPr sz="8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Layla Hoey</a:t>
            </a:r>
            <a:endParaRPr sz="8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t="-89" r="79525" b="35859"/>
          <a:stretch/>
        </p:blipFill>
        <p:spPr>
          <a:xfrm>
            <a:off x="814750" y="312575"/>
            <a:ext cx="645000" cy="134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30"/>
          <p:cNvGrpSpPr/>
          <p:nvPr/>
        </p:nvGrpSpPr>
        <p:grpSpPr>
          <a:xfrm>
            <a:off x="6080925" y="-1616725"/>
            <a:ext cx="2689800" cy="2689800"/>
            <a:chOff x="6454200" y="-1554025"/>
            <a:chExt cx="2689800" cy="2689800"/>
          </a:xfrm>
        </p:grpSpPr>
        <p:sp>
          <p:nvSpPr>
            <p:cNvPr id="231" name="Google Shape;231;p30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l="38815" t="12968" b="59172"/>
          <a:stretch/>
        </p:blipFill>
        <p:spPr>
          <a:xfrm>
            <a:off x="7280303" y="4293778"/>
            <a:ext cx="1490424" cy="45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30"/>
          <p:cNvGrpSpPr/>
          <p:nvPr/>
        </p:nvGrpSpPr>
        <p:grpSpPr>
          <a:xfrm rot="10800000">
            <a:off x="209800" y="4246800"/>
            <a:ext cx="1175400" cy="2605250"/>
            <a:chOff x="-360650" y="1922175"/>
            <a:chExt cx="1175400" cy="2605250"/>
          </a:xfrm>
        </p:grpSpPr>
        <p:sp>
          <p:nvSpPr>
            <p:cNvPr id="235" name="Google Shape;235;p30"/>
            <p:cNvSpPr/>
            <p:nvPr/>
          </p:nvSpPr>
          <p:spPr>
            <a:xfrm rot="5400000">
              <a:off x="-884300" y="259822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 rot="5400000">
              <a:off x="-1036700" y="282837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7" name="Google Shape;237;p30" title="Stellar Factor Dem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25" y="131175"/>
            <a:ext cx="8752225" cy="49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1090150" y="2248800"/>
            <a:ext cx="7178400" cy="1678200"/>
          </a:xfrm>
          <a:prstGeom prst="rect">
            <a:avLst/>
          </a:prstGeom>
          <a:solidFill>
            <a:srgbClr val="000000">
              <a:alpha val="7422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789500" y="745300"/>
            <a:ext cx="46488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Next Updates (02/13)</a:t>
            </a:r>
            <a:endParaRPr sz="30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1"/>
          </p:nvPr>
        </p:nvSpPr>
        <p:spPr>
          <a:xfrm>
            <a:off x="1090150" y="2214350"/>
            <a:ext cx="7178400" cy="17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-"/>
            </a:pPr>
            <a:r>
              <a:rPr lang="en" sz="1500">
                <a:latin typeface="Kanit"/>
                <a:ea typeface="Kanit"/>
                <a:cs typeface="Kanit"/>
                <a:sym typeface="Kanit"/>
              </a:rPr>
              <a:t>Rough draft version of the Level 2 Layout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Kanit"/>
              <a:buChar char="-"/>
            </a:pPr>
            <a:r>
              <a:rPr lang="en" sz="1500">
                <a:latin typeface="Kanit"/>
                <a:ea typeface="Kanit"/>
                <a:cs typeface="Kanit"/>
                <a:sym typeface="Kanit"/>
              </a:rPr>
              <a:t>On-Screen instructions along with directional Indicators showing the player where to go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Kanit"/>
              <a:buChar char="-"/>
            </a:pPr>
            <a:r>
              <a:rPr lang="en" sz="1500">
                <a:latin typeface="Kanit"/>
                <a:ea typeface="Kanit"/>
                <a:cs typeface="Kanit"/>
                <a:sym typeface="Kanit"/>
              </a:rPr>
              <a:t>Incorporate moving lava along the walls of Level 1 along light effects when coming close to an artifact.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45" name="Google Shape;245;p31"/>
          <p:cNvGrpSpPr/>
          <p:nvPr/>
        </p:nvGrpSpPr>
        <p:grpSpPr>
          <a:xfrm>
            <a:off x="339500" y="3926900"/>
            <a:ext cx="2689800" cy="2689800"/>
            <a:chOff x="6454200" y="-1554025"/>
            <a:chExt cx="2689800" cy="2689800"/>
          </a:xfrm>
        </p:grpSpPr>
        <p:sp>
          <p:nvSpPr>
            <p:cNvPr id="246" name="Google Shape;246;p31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/>
          </a:blip>
          <a:srcRect l="27870" t="48747" r="51655" b="20086"/>
          <a:stretch/>
        </p:blipFill>
        <p:spPr>
          <a:xfrm>
            <a:off x="7823600" y="1762551"/>
            <a:ext cx="444900" cy="45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/>
          </a:blip>
          <a:srcRect l="53262" t="19798" r="26262" b="3877"/>
          <a:stretch/>
        </p:blipFill>
        <p:spPr>
          <a:xfrm>
            <a:off x="858250" y="359275"/>
            <a:ext cx="645000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l="27225" t="-3950" r="52300" b="39719"/>
          <a:stretch/>
        </p:blipFill>
        <p:spPr>
          <a:xfrm>
            <a:off x="814750" y="312575"/>
            <a:ext cx="645000" cy="13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l="12716" t="13027" r="66808" b="55806"/>
          <a:stretch/>
        </p:blipFill>
        <p:spPr>
          <a:xfrm>
            <a:off x="6624825" y="2120900"/>
            <a:ext cx="2287200" cy="232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1459750" y="532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Timeline</a:t>
            </a:r>
            <a:endParaRPr sz="3500"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362750" y="4226000"/>
            <a:ext cx="2689800" cy="2689800"/>
            <a:chOff x="6454200" y="-1554025"/>
            <a:chExt cx="2689800" cy="2689800"/>
          </a:xfrm>
        </p:grpSpPr>
        <p:sp>
          <p:nvSpPr>
            <p:cNvPr id="259" name="Google Shape;259;p32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2"/>
          <p:cNvGrpSpPr/>
          <p:nvPr/>
        </p:nvGrpSpPr>
        <p:grpSpPr>
          <a:xfrm>
            <a:off x="5824375" y="-371250"/>
            <a:ext cx="2605250" cy="1175400"/>
            <a:chOff x="649275" y="-52700"/>
            <a:chExt cx="2605250" cy="1175400"/>
          </a:xfrm>
        </p:grpSpPr>
        <p:sp>
          <p:nvSpPr>
            <p:cNvPr id="262" name="Google Shape;262;p32"/>
            <p:cNvSpPr/>
            <p:nvPr/>
          </p:nvSpPr>
          <p:spPr>
            <a:xfrm rot="10800000">
              <a:off x="879425" y="99700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 rot="10800000">
              <a:off x="649275" y="-52700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4" name="Google Shape;264;p32"/>
          <p:cNvPicPr preferRelativeResize="0"/>
          <p:nvPr/>
        </p:nvPicPr>
        <p:blipFill rotWithShape="1">
          <a:blip r:embed="rId4">
            <a:alphaModFix/>
          </a:blip>
          <a:srcRect b="80356"/>
          <a:stretch/>
        </p:blipFill>
        <p:spPr>
          <a:xfrm>
            <a:off x="4128877" y="4340600"/>
            <a:ext cx="2543250" cy="3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9750" y="1262926"/>
            <a:ext cx="4839830" cy="32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l="39763" t="13725" r="39761" b="22043"/>
          <a:stretch/>
        </p:blipFill>
        <p:spPr>
          <a:xfrm>
            <a:off x="814750" y="312575"/>
            <a:ext cx="645000" cy="13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/>
          <p:nvPr/>
        </p:nvSpPr>
        <p:spPr>
          <a:xfrm>
            <a:off x="1292250" y="1466300"/>
            <a:ext cx="6559500" cy="3053400"/>
          </a:xfrm>
          <a:prstGeom prst="rect">
            <a:avLst/>
          </a:prstGeom>
          <a:solidFill>
            <a:srgbClr val="000000">
              <a:alpha val="7422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1292250" y="1963825"/>
            <a:ext cx="65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 for Listening !</a:t>
            </a:r>
            <a:endParaRPr sz="4000"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5478250" y="-1658275"/>
            <a:ext cx="2689800" cy="2689800"/>
            <a:chOff x="6454200" y="-1554025"/>
            <a:chExt cx="2689800" cy="2689800"/>
          </a:xfrm>
        </p:grpSpPr>
        <p:sp>
          <p:nvSpPr>
            <p:cNvPr id="275" name="Google Shape;275;p33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3"/>
          <p:cNvGrpSpPr/>
          <p:nvPr/>
        </p:nvGrpSpPr>
        <p:grpSpPr>
          <a:xfrm rot="10800000">
            <a:off x="116850" y="4733225"/>
            <a:ext cx="1175400" cy="2605250"/>
            <a:chOff x="-360650" y="1922175"/>
            <a:chExt cx="1175400" cy="2605250"/>
          </a:xfrm>
        </p:grpSpPr>
        <p:sp>
          <p:nvSpPr>
            <p:cNvPr id="278" name="Google Shape;278;p33"/>
            <p:cNvSpPr/>
            <p:nvPr/>
          </p:nvSpPr>
          <p:spPr>
            <a:xfrm rot="5400000">
              <a:off x="-884300" y="259822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 rot="5400000">
              <a:off x="-1036700" y="282837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1349525" y="2706650"/>
            <a:ext cx="65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Questions ?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l="33860" t="17881" r="45664" b="17888"/>
          <a:stretch/>
        </p:blipFill>
        <p:spPr>
          <a:xfrm>
            <a:off x="818063" y="276350"/>
            <a:ext cx="645000" cy="13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725650" y="1938875"/>
            <a:ext cx="7704000" cy="1938900"/>
          </a:xfrm>
          <a:prstGeom prst="rect">
            <a:avLst/>
          </a:prstGeom>
          <a:solidFill>
            <a:srgbClr val="000000">
              <a:alpha val="7422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nit"/>
              <a:buChar char="-"/>
            </a:pPr>
            <a:r>
              <a:rPr lang="en" sz="1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Stellar Factor is a Stargate inspired exploration platformer designed around the Idea of teaching students about factoring.</a:t>
            </a:r>
            <a:endParaRPr sz="18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nit"/>
              <a:buChar char="-"/>
            </a:pPr>
            <a:r>
              <a:rPr lang="en" sz="1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As the player progresses through the level they will encounter various different math questions scaling in difficulty.</a:t>
            </a:r>
            <a:endParaRPr sz="18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nit"/>
              <a:buChar char="-"/>
            </a:pPr>
            <a:r>
              <a:rPr lang="en" sz="1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Features 2 Levels</a:t>
            </a:r>
            <a:endParaRPr sz="18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nit"/>
              <a:buChar char="-"/>
            </a:pPr>
            <a:r>
              <a:rPr lang="en" sz="1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Designed to be a fun, innovative way for students to learn math.</a:t>
            </a:r>
            <a:endParaRPr sz="18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72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Stellar Factor</a:t>
            </a:r>
            <a:endParaRPr sz="3000"/>
          </a:p>
        </p:txBody>
      </p:sp>
      <p:grpSp>
        <p:nvGrpSpPr>
          <p:cNvPr id="129" name="Google Shape;129;p22"/>
          <p:cNvGrpSpPr/>
          <p:nvPr/>
        </p:nvGrpSpPr>
        <p:grpSpPr>
          <a:xfrm>
            <a:off x="6645825" y="-1331825"/>
            <a:ext cx="1175400" cy="2605250"/>
            <a:chOff x="-360650" y="1922175"/>
            <a:chExt cx="1175400" cy="2605250"/>
          </a:xfrm>
        </p:grpSpPr>
        <p:sp>
          <p:nvSpPr>
            <p:cNvPr id="130" name="Google Shape;130;p22"/>
            <p:cNvSpPr/>
            <p:nvPr/>
          </p:nvSpPr>
          <p:spPr>
            <a:xfrm rot="5400000">
              <a:off x="-884300" y="259822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 rot="5400000">
              <a:off x="-1036700" y="282837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l="33633" t="12927" r="45891" b="55906"/>
          <a:stretch/>
        </p:blipFill>
        <p:spPr>
          <a:xfrm>
            <a:off x="8274828" y="934175"/>
            <a:ext cx="441900" cy="448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1090150" y="2248800"/>
            <a:ext cx="7178400" cy="2192400"/>
          </a:xfrm>
          <a:prstGeom prst="rect">
            <a:avLst/>
          </a:prstGeom>
          <a:solidFill>
            <a:srgbClr val="000000">
              <a:alpha val="7422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484675" y="745300"/>
            <a:ext cx="46488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Objectives/Story</a:t>
            </a:r>
            <a:endParaRPr sz="3000"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1"/>
          </p:nvPr>
        </p:nvSpPr>
        <p:spPr>
          <a:xfrm>
            <a:off x="1090150" y="2214350"/>
            <a:ext cx="71784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-"/>
            </a:pPr>
            <a:r>
              <a:rPr lang="en" sz="1500">
                <a:latin typeface="Kanit"/>
                <a:ea typeface="Kanit"/>
                <a:cs typeface="Kanit"/>
                <a:sym typeface="Kanit"/>
              </a:rPr>
              <a:t>In Stellar Factor, you play as a space explorer that has been tasked with exploring the vast extraterrestrial planets.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-"/>
            </a:pPr>
            <a:r>
              <a:rPr lang="en" sz="1500">
                <a:latin typeface="Kanit"/>
                <a:ea typeface="Kanit"/>
                <a:cs typeface="Kanit"/>
                <a:sym typeface="Kanit"/>
              </a:rPr>
              <a:t>Along the player will encounter all sorts of different artifacts that need to be collected in order to be able to pass through the stargate.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-"/>
            </a:pPr>
            <a:r>
              <a:rPr lang="en" sz="1500">
                <a:latin typeface="Kanit"/>
                <a:ea typeface="Kanit"/>
                <a:cs typeface="Kanit"/>
                <a:sym typeface="Kanit"/>
              </a:rPr>
              <a:t>Each artifact has its own extrinsic math encryption that needs to be solved in order to pick it up.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Kanit"/>
              <a:buChar char="-"/>
            </a:pPr>
            <a:r>
              <a:rPr lang="en" sz="1500">
                <a:latin typeface="Kanit"/>
                <a:ea typeface="Kanit"/>
                <a:cs typeface="Kanit"/>
                <a:sym typeface="Kanit"/>
              </a:rPr>
              <a:t>At the end of each area, the player must face off against a gatekeeper and solve its gate formula. Once answered, the player is able to pass through the stargate.</a:t>
            </a:r>
            <a:endParaRPr sz="1500"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140" name="Google Shape;140;p23"/>
          <p:cNvGrpSpPr/>
          <p:nvPr/>
        </p:nvGrpSpPr>
        <p:grpSpPr>
          <a:xfrm>
            <a:off x="339500" y="3926900"/>
            <a:ext cx="2689800" cy="2689800"/>
            <a:chOff x="6454200" y="-1554025"/>
            <a:chExt cx="2689800" cy="2689800"/>
          </a:xfrm>
        </p:grpSpPr>
        <p:sp>
          <p:nvSpPr>
            <p:cNvPr id="141" name="Google Shape;141;p23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l="27870" t="48747" r="51655" b="20086"/>
          <a:stretch/>
        </p:blipFill>
        <p:spPr>
          <a:xfrm>
            <a:off x="7823600" y="1762551"/>
            <a:ext cx="444900" cy="45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l="53262" t="19798" r="26262" b="3877"/>
          <a:stretch/>
        </p:blipFill>
        <p:spPr>
          <a:xfrm>
            <a:off x="858250" y="359275"/>
            <a:ext cx="645000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2244900" y="2023500"/>
            <a:ext cx="4654200" cy="1608900"/>
          </a:xfrm>
          <a:prstGeom prst="rect">
            <a:avLst/>
          </a:prstGeom>
          <a:solidFill>
            <a:srgbClr val="000000">
              <a:alpha val="7422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2244900" y="2407038"/>
            <a:ext cx="483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Models</a:t>
            </a:r>
            <a:endParaRPr sz="5200"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l="30154" t="34416" r="49370" b="34416"/>
          <a:stretch/>
        </p:blipFill>
        <p:spPr>
          <a:xfrm>
            <a:off x="7869356" y="659400"/>
            <a:ext cx="467400" cy="47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l="38815" t="12968" b="59172"/>
          <a:stretch/>
        </p:blipFill>
        <p:spPr>
          <a:xfrm rot="5400000">
            <a:off x="83588" y="3496062"/>
            <a:ext cx="1928374" cy="58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l="27225" t="-3950" r="52300" b="39719"/>
          <a:stretch/>
        </p:blipFill>
        <p:spPr>
          <a:xfrm>
            <a:off x="814750" y="312575"/>
            <a:ext cx="645000" cy="13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 l="12716" t="13027" r="66808" b="55806"/>
          <a:stretch/>
        </p:blipFill>
        <p:spPr>
          <a:xfrm>
            <a:off x="6624825" y="2120900"/>
            <a:ext cx="2287200" cy="232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1136650" y="537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Stargate Model</a:t>
            </a:r>
            <a:endParaRPr sz="3500"/>
          </a:p>
        </p:txBody>
      </p:sp>
      <p:grpSp>
        <p:nvGrpSpPr>
          <p:cNvPr id="162" name="Google Shape;162;p25"/>
          <p:cNvGrpSpPr/>
          <p:nvPr/>
        </p:nvGrpSpPr>
        <p:grpSpPr>
          <a:xfrm>
            <a:off x="362750" y="4226000"/>
            <a:ext cx="2689800" cy="2689800"/>
            <a:chOff x="6454200" y="-1554025"/>
            <a:chExt cx="2689800" cy="2689800"/>
          </a:xfrm>
        </p:grpSpPr>
        <p:sp>
          <p:nvSpPr>
            <p:cNvPr id="163" name="Google Shape;163;p25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5"/>
          <p:cNvGrpSpPr/>
          <p:nvPr/>
        </p:nvGrpSpPr>
        <p:grpSpPr>
          <a:xfrm>
            <a:off x="5824375" y="-371250"/>
            <a:ext cx="2605250" cy="1175400"/>
            <a:chOff x="649275" y="-52700"/>
            <a:chExt cx="2605250" cy="1175400"/>
          </a:xfrm>
        </p:grpSpPr>
        <p:sp>
          <p:nvSpPr>
            <p:cNvPr id="166" name="Google Shape;166;p25"/>
            <p:cNvSpPr/>
            <p:nvPr/>
          </p:nvSpPr>
          <p:spPr>
            <a:xfrm rot="10800000">
              <a:off x="879425" y="99700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 rot="10800000">
              <a:off x="649275" y="-52700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/>
          </a:blip>
          <a:srcRect b="80356"/>
          <a:stretch/>
        </p:blipFill>
        <p:spPr>
          <a:xfrm>
            <a:off x="4128877" y="4340600"/>
            <a:ext cx="2543250" cy="3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750" y="1504175"/>
            <a:ext cx="3108176" cy="27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00" y="1497075"/>
            <a:ext cx="3328974" cy="27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t="-89" r="79525" b="35859"/>
          <a:stretch/>
        </p:blipFill>
        <p:spPr>
          <a:xfrm>
            <a:off x="814750" y="312575"/>
            <a:ext cx="645000" cy="13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5403300" y="647075"/>
            <a:ext cx="19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/>
              <a:t>Eye of Rah </a:t>
            </a:r>
            <a:endParaRPr/>
          </a:p>
        </p:txBody>
      </p:sp>
      <p:grpSp>
        <p:nvGrpSpPr>
          <p:cNvPr id="178" name="Google Shape;178;p26"/>
          <p:cNvGrpSpPr/>
          <p:nvPr/>
        </p:nvGrpSpPr>
        <p:grpSpPr>
          <a:xfrm rot="10800000">
            <a:off x="8026325" y="181775"/>
            <a:ext cx="1175400" cy="2605250"/>
            <a:chOff x="-360650" y="1922175"/>
            <a:chExt cx="1175400" cy="2605250"/>
          </a:xfrm>
        </p:grpSpPr>
        <p:sp>
          <p:nvSpPr>
            <p:cNvPr id="179" name="Google Shape;179;p26"/>
            <p:cNvSpPr/>
            <p:nvPr/>
          </p:nvSpPr>
          <p:spPr>
            <a:xfrm rot="5400000">
              <a:off x="-884300" y="259822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 rot="5400000">
              <a:off x="-1036700" y="282837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-1553150" y="2275400"/>
            <a:ext cx="2689800" cy="2689800"/>
            <a:chOff x="6454200" y="-1554025"/>
            <a:chExt cx="2689800" cy="2689800"/>
          </a:xfrm>
        </p:grpSpPr>
        <p:sp>
          <p:nvSpPr>
            <p:cNvPr id="182" name="Google Shape;182;p26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01" y="1311125"/>
            <a:ext cx="3731525" cy="33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950" y="1311125"/>
            <a:ext cx="3594899" cy="330901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1019450" y="701075"/>
            <a:ext cx="277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/>
              <a:t>Book of the Dead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l="32673" t="21934" r="46852" b="13835"/>
          <a:stretch/>
        </p:blipFill>
        <p:spPr>
          <a:xfrm>
            <a:off x="814750" y="312575"/>
            <a:ext cx="645000" cy="13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l="53263" t="5841" r="34728" b="3873"/>
          <a:stretch/>
        </p:blipFill>
        <p:spPr>
          <a:xfrm rot="-5400000">
            <a:off x="7766725" y="3812425"/>
            <a:ext cx="378300" cy="1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1136650" y="595875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/>
              <a:t>Goa’Uld 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7"/>
          <p:cNvGrpSpPr/>
          <p:nvPr/>
        </p:nvGrpSpPr>
        <p:grpSpPr>
          <a:xfrm>
            <a:off x="-744925" y="4538400"/>
            <a:ext cx="2689800" cy="2689800"/>
            <a:chOff x="6454200" y="-1554025"/>
            <a:chExt cx="2689800" cy="2689800"/>
          </a:xfrm>
        </p:grpSpPr>
        <p:sp>
          <p:nvSpPr>
            <p:cNvPr id="195" name="Google Shape;195;p27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00" y="1168575"/>
            <a:ext cx="3949479" cy="36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6574" y="1184813"/>
            <a:ext cx="3949476" cy="363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5730150" y="595875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/>
              <a:t>Ori Staff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t="-89" r="79525" b="35859"/>
          <a:stretch/>
        </p:blipFill>
        <p:spPr>
          <a:xfrm>
            <a:off x="814750" y="63150"/>
            <a:ext cx="645000" cy="134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8"/>
          <p:cNvGrpSpPr/>
          <p:nvPr/>
        </p:nvGrpSpPr>
        <p:grpSpPr>
          <a:xfrm>
            <a:off x="6087600" y="-1839500"/>
            <a:ext cx="2689800" cy="2689800"/>
            <a:chOff x="6454200" y="-1554025"/>
            <a:chExt cx="2689800" cy="2689800"/>
          </a:xfrm>
        </p:grpSpPr>
        <p:sp>
          <p:nvSpPr>
            <p:cNvPr id="206" name="Google Shape;206;p28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8"/>
          <p:cNvSpPr txBox="1">
            <a:spLocks noGrp="1"/>
          </p:cNvSpPr>
          <p:nvPr>
            <p:ph type="title"/>
          </p:nvPr>
        </p:nvSpPr>
        <p:spPr>
          <a:xfrm>
            <a:off x="5987500" y="639775"/>
            <a:ext cx="194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of Ra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04" y="1499875"/>
            <a:ext cx="4905175" cy="25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778" y="1320975"/>
            <a:ext cx="3658822" cy="276353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1584125" y="748275"/>
            <a:ext cx="194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Zat’Nik’Tel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2045850" y="2072250"/>
            <a:ext cx="50523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 Demo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l="7329" t="10436" r="71751" b="33209"/>
          <a:stretch/>
        </p:blipFill>
        <p:spPr>
          <a:xfrm>
            <a:off x="828325" y="535000"/>
            <a:ext cx="659298" cy="11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l="56409" t="62999" r="23115" b="5834"/>
          <a:stretch/>
        </p:blipFill>
        <p:spPr>
          <a:xfrm>
            <a:off x="7755900" y="3963098"/>
            <a:ext cx="585300" cy="594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9" name="Google Shape;219;p29"/>
          <p:cNvGrpSpPr/>
          <p:nvPr/>
        </p:nvGrpSpPr>
        <p:grpSpPr>
          <a:xfrm>
            <a:off x="-1400925" y="2275400"/>
            <a:ext cx="2689800" cy="2689800"/>
            <a:chOff x="6454200" y="-1554025"/>
            <a:chExt cx="2689800" cy="2689800"/>
          </a:xfrm>
        </p:grpSpPr>
        <p:sp>
          <p:nvSpPr>
            <p:cNvPr id="220" name="Google Shape;220;p29"/>
            <p:cNvSpPr/>
            <p:nvPr/>
          </p:nvSpPr>
          <p:spPr>
            <a:xfrm>
              <a:off x="6454200" y="-1554025"/>
              <a:ext cx="2689800" cy="26898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6711750" y="-1296475"/>
              <a:ext cx="2174700" cy="217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29"/>
          <p:cNvGrpSpPr/>
          <p:nvPr/>
        </p:nvGrpSpPr>
        <p:grpSpPr>
          <a:xfrm rot="10800000">
            <a:off x="7755900" y="104100"/>
            <a:ext cx="1175400" cy="2605250"/>
            <a:chOff x="-360650" y="1922175"/>
            <a:chExt cx="1175400" cy="2605250"/>
          </a:xfrm>
        </p:grpSpPr>
        <p:sp>
          <p:nvSpPr>
            <p:cNvPr id="223" name="Google Shape;223;p29"/>
            <p:cNvSpPr/>
            <p:nvPr/>
          </p:nvSpPr>
          <p:spPr>
            <a:xfrm rot="5400000">
              <a:off x="-884300" y="259822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 rot="5400000">
              <a:off x="-1036700" y="2828375"/>
              <a:ext cx="2375100" cy="10230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alaxy Innovate Minitheme by Slidesgo">
  <a:themeElements>
    <a:clrScheme name="Simple Light">
      <a:dk1>
        <a:srgbClr val="D52FC7"/>
      </a:dk1>
      <a:lt1>
        <a:srgbClr val="FFFFFF"/>
      </a:lt1>
      <a:dk2>
        <a:srgbClr val="000000"/>
      </a:dk2>
      <a:lt2>
        <a:srgbClr val="D8D8D8"/>
      </a:lt2>
      <a:accent1>
        <a:srgbClr val="1155CC"/>
      </a:accent1>
      <a:accent2>
        <a:srgbClr val="D52FC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52FC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On-screen Show (16:9)</PresentationFormat>
  <Paragraphs>39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Kanit</vt:lpstr>
      <vt:lpstr>Kanit Medium</vt:lpstr>
      <vt:lpstr>Arial</vt:lpstr>
      <vt:lpstr>Anaheim</vt:lpstr>
      <vt:lpstr>Anton</vt:lpstr>
      <vt:lpstr>Bebas Neue</vt:lpstr>
      <vt:lpstr>Kanit ExtraLight</vt:lpstr>
      <vt:lpstr>Galaxy Innovate Minitheme by Slidesgo</vt:lpstr>
      <vt:lpstr>Stellar Factor</vt:lpstr>
      <vt:lpstr>Introduction to Stellar Factor</vt:lpstr>
      <vt:lpstr>Objectives/Story</vt:lpstr>
      <vt:lpstr>Models</vt:lpstr>
      <vt:lpstr>Stargate Model</vt:lpstr>
      <vt:lpstr>Eye of Rah </vt:lpstr>
      <vt:lpstr>Goa’Uld Ring </vt:lpstr>
      <vt:lpstr>Staff of Ra</vt:lpstr>
      <vt:lpstr>Gameplay Demo</vt:lpstr>
      <vt:lpstr>PowerPoint Presentation</vt:lpstr>
      <vt:lpstr>Next Updates (02/13)</vt:lpstr>
      <vt:lpstr>Timeline</vt:lpstr>
      <vt:lpstr>Thank You for Listening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Layla H</dc:creator>
  <cp:lastModifiedBy>Layla H</cp:lastModifiedBy>
  <cp:revision>1</cp:revision>
  <dcterms:modified xsi:type="dcterms:W3CDTF">2025-01-30T06:31:24Z</dcterms:modified>
</cp:coreProperties>
</file>